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3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Людина розумна –</a:t>
            </a:r>
            <a:br>
              <a:rPr lang="uk-UA" dirty="0" smtClean="0"/>
            </a:br>
            <a:r>
              <a:rPr lang="uk-UA" dirty="0" smtClean="0"/>
              <a:t> біологічний вид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30" name="Picture 6" descr="http://home.kpn.nl/alad/rec-humans/paintings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344816" cy="5313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Сучасні люди - неоантропи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Древній глиняний посуд</a:t>
            </a:r>
            <a:endParaRPr lang="ru-RU" sz="2800" dirty="0"/>
          </a:p>
        </p:txBody>
      </p:sp>
      <p:pic>
        <p:nvPicPr>
          <p:cNvPr id="1026" name="Picture 2" descr="http://www.flowerpot.ru/images/stat3/keramika6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052736"/>
            <a:ext cx="4008693" cy="1296144"/>
          </a:xfrm>
          <a:prstGeom prst="rect">
            <a:avLst/>
          </a:prstGeom>
          <a:noFill/>
        </p:spPr>
      </p:pic>
      <p:pic>
        <p:nvPicPr>
          <p:cNvPr id="1028" name="Picture 4" descr="http://ceramics-pottery.ru/images/stat3/ceramica225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3323446" cy="1728192"/>
          </a:xfrm>
          <a:prstGeom prst="rect">
            <a:avLst/>
          </a:prstGeom>
          <a:noFill/>
        </p:spPr>
      </p:pic>
      <p:pic>
        <p:nvPicPr>
          <p:cNvPr id="1030" name="Picture 6" descr="http://ceramics-pottery.ru/images/stat3/keramika3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93096"/>
            <a:ext cx="2520280" cy="1873408"/>
          </a:xfrm>
          <a:prstGeom prst="rect">
            <a:avLst/>
          </a:prstGeom>
          <a:noFill/>
        </p:spPr>
      </p:pic>
      <p:pic>
        <p:nvPicPr>
          <p:cNvPr id="1032" name="Picture 8" descr="http://www.flowerpot.ru/images/stat3/keramika66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717032"/>
            <a:ext cx="2857500" cy="2400301"/>
          </a:xfrm>
          <a:prstGeom prst="rect">
            <a:avLst/>
          </a:prstGeom>
          <a:noFill/>
        </p:spPr>
      </p:pic>
      <p:pic>
        <p:nvPicPr>
          <p:cNvPr id="1034" name="Picture 10" descr="http://www.flowerpot.ru/images/stat3/keramika226644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501008"/>
            <a:ext cx="2160240" cy="2664297"/>
          </a:xfrm>
          <a:prstGeom prst="rect">
            <a:avLst/>
          </a:prstGeom>
          <a:noFill/>
        </p:spPr>
      </p:pic>
      <p:pic>
        <p:nvPicPr>
          <p:cNvPr id="1038" name="Picture 14" descr="http://mir.odessa.ua/wp-content/uploads/2012/06/oskol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908720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Сучасні люди - неоантропи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Біологічна адаптація людини до різних умов існування</a:t>
            </a:r>
            <a:endParaRPr lang="ru-RU" sz="2400" dirty="0"/>
          </a:p>
        </p:txBody>
      </p:sp>
      <p:pic>
        <p:nvPicPr>
          <p:cNvPr id="27650" name="Picture 2" descr="http://fact-planet.ru/images/2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3719736" cy="2452701"/>
          </a:xfrm>
          <a:prstGeom prst="rect">
            <a:avLst/>
          </a:prstGeom>
          <a:noFill/>
        </p:spPr>
      </p:pic>
      <p:pic>
        <p:nvPicPr>
          <p:cNvPr id="27652" name="Picture 4" descr="http://1.bp.blogspot.com/_BThbIK1tGjM/S8cd_lXZ7YI/AAAAAAAAALg/VU4CezSc0h0/s1600/R001-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56992"/>
            <a:ext cx="3745274" cy="2748095"/>
          </a:xfrm>
          <a:prstGeom prst="rect">
            <a:avLst/>
          </a:prstGeom>
          <a:noFill/>
        </p:spPr>
      </p:pic>
      <p:pic>
        <p:nvPicPr>
          <p:cNvPr id="27654" name="Picture 6" descr="http://www.russobras.com/news/images/news_11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2"/>
            <a:ext cx="3456384" cy="2468846"/>
          </a:xfrm>
          <a:prstGeom prst="rect">
            <a:avLst/>
          </a:prstGeom>
          <a:noFill/>
        </p:spPr>
      </p:pic>
      <p:pic>
        <p:nvPicPr>
          <p:cNvPr id="27656" name="Picture 8" descr="http://open.az/uploads/posts/2012-02/1329783812_83085453_large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56992"/>
            <a:ext cx="3633322" cy="2712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Сучасні люди - неоантропи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Соціальна адаптація людини (виживання більш розумних, завбачливих, товариських) </a:t>
            </a:r>
            <a:endParaRPr lang="ru-RU" sz="2400" dirty="0"/>
          </a:p>
        </p:txBody>
      </p:sp>
      <p:pic>
        <p:nvPicPr>
          <p:cNvPr id="26626" name="Picture 2" descr="http://world-man.ru/wp-content/uploads/2010/11/arhe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3744416" cy="2568286"/>
          </a:xfrm>
          <a:prstGeom prst="rect">
            <a:avLst/>
          </a:prstGeom>
          <a:noFill/>
        </p:spPr>
      </p:pic>
      <p:pic>
        <p:nvPicPr>
          <p:cNvPr id="26628" name="Picture 4" descr="http://www.novayagazeta.spb.ru/images/2007_45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3744416" cy="2604450"/>
          </a:xfrm>
          <a:prstGeom prst="rect">
            <a:avLst/>
          </a:prstGeom>
          <a:noFill/>
        </p:spPr>
      </p:pic>
      <p:pic>
        <p:nvPicPr>
          <p:cNvPr id="26630" name="Picture 6" descr="http://2.bp.blogspot.com/_SFAURSzaXrc/TSJOYsvdLtI/AAAAAAAABQU/9NH7U5NxcqY/s1600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836712"/>
            <a:ext cx="3830968" cy="2592288"/>
          </a:xfrm>
          <a:prstGeom prst="rect">
            <a:avLst/>
          </a:prstGeom>
          <a:noFill/>
        </p:spPr>
      </p:pic>
      <p:pic>
        <p:nvPicPr>
          <p:cNvPr id="26634" name="Picture 10" descr="http://www.flector.ru/pics/029-10000-bc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573016"/>
            <a:ext cx="381642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Сучасні люди - неоантропи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800" dirty="0" err="1" smtClean="0"/>
              <a:t>Гомінізація</a:t>
            </a:r>
            <a:r>
              <a:rPr lang="uk-UA" sz="1800" dirty="0" smtClean="0"/>
              <a:t> – олюднення: зростання тривалості життя і періоду дитинства, зменшення плодючості, </a:t>
            </a:r>
            <a:r>
              <a:rPr lang="uk-UA" sz="1800" dirty="0" err="1" smtClean="0"/>
              <a:t>обов</a:t>
            </a:r>
            <a:r>
              <a:rPr lang="en-US" sz="1800" dirty="0" smtClean="0"/>
              <a:t>’</a:t>
            </a:r>
            <a:r>
              <a:rPr lang="uk-UA" sz="1800" dirty="0" err="1" smtClean="0"/>
              <a:t>язкове</a:t>
            </a:r>
            <a:r>
              <a:rPr lang="uk-UA" sz="1800" dirty="0" smtClean="0"/>
              <a:t> соціальне середовище тощо</a:t>
            </a:r>
            <a:endParaRPr lang="ru-RU" sz="1800" dirty="0"/>
          </a:p>
        </p:txBody>
      </p:sp>
      <p:pic>
        <p:nvPicPr>
          <p:cNvPr id="25602" name="Picture 2" descr="http://evolbiol.ru/paral/slid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00708"/>
            <a:ext cx="6971928" cy="5228946"/>
          </a:xfrm>
          <a:prstGeom prst="rect">
            <a:avLst/>
          </a:prstGeom>
          <a:noFill/>
        </p:spPr>
      </p:pic>
      <p:pic>
        <p:nvPicPr>
          <p:cNvPr id="25606" name="Picture 6" descr="http://t2.gstatic.com/images?q=tbn:ANd9GcQ-RGOtGZt68_k2anx2s4psGtjiTnbm_03SzVqwgs-Cx61lw8WW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836712"/>
            <a:ext cx="5760640" cy="28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Сучасні люди - неоантропи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Акселерація – прискорення темпів статевого дозрівання і збільшення розмірів тіла дітей і підлітків за останні 100 років</a:t>
            </a:r>
            <a:endParaRPr lang="ru-RU" sz="2000" dirty="0"/>
          </a:p>
        </p:txBody>
      </p:sp>
      <p:pic>
        <p:nvPicPr>
          <p:cNvPr id="24578" name="Picture 2" descr="http://www.ljplus.ru/img4/m/e/megan_politics/heigh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836712"/>
            <a:ext cx="2592288" cy="4783389"/>
          </a:xfrm>
          <a:prstGeom prst="rect">
            <a:avLst/>
          </a:prstGeom>
          <a:noFill/>
        </p:spPr>
      </p:pic>
      <p:pic>
        <p:nvPicPr>
          <p:cNvPr id="24580" name="Picture 4" descr="http://uad.com.ua/wp-content/uploads/2011/12/Akselerac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4536505" cy="4500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Подібні риси виду </a:t>
            </a:r>
            <a:r>
              <a:rPr lang="en-US" sz="3200" dirty="0" smtClean="0"/>
              <a:t>Homo sapiens </a:t>
            </a:r>
            <a:r>
              <a:rPr lang="uk-UA" sz="3200" dirty="0" smtClean="0"/>
              <a:t>порівняно з вищими приматами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3681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Великий розмір тіла і головного мозку, відсутність хвоста, п</a:t>
            </a:r>
            <a:r>
              <a:rPr lang="en-US" sz="2000" dirty="0" smtClean="0"/>
              <a:t>’</a:t>
            </a:r>
            <a:r>
              <a:rPr lang="uk-UA" sz="2000" dirty="0" err="1" smtClean="0"/>
              <a:t>ятипала</a:t>
            </a:r>
            <a:r>
              <a:rPr lang="uk-UA" sz="2000" dirty="0" smtClean="0"/>
              <a:t> хапальна кисть з пласкими нігтями і протиставленим великим пальцем, подібна форма вушних раковин, зубів, внутрішніх органів, рудиментарний апендикс, групи крові, імунітет, обмін речовин тощо</a:t>
            </a:r>
            <a:endParaRPr lang="ru-RU" sz="2000" dirty="0"/>
          </a:p>
        </p:txBody>
      </p:sp>
      <p:pic>
        <p:nvPicPr>
          <p:cNvPr id="23556" name="Picture 4" descr="http://moikompas.ru/img/compas/2008-05-22/baranov/57272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80728"/>
            <a:ext cx="3347864" cy="2210654"/>
          </a:xfrm>
          <a:prstGeom prst="rect">
            <a:avLst/>
          </a:prstGeom>
          <a:noFill/>
        </p:spPr>
      </p:pic>
      <p:pic>
        <p:nvPicPr>
          <p:cNvPr id="23558" name="Picture 6" descr="http://rostovtsev.info/wp-content/uploads/2009/10/primat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4286250" cy="4276726"/>
          </a:xfrm>
          <a:prstGeom prst="rect">
            <a:avLst/>
          </a:prstGeom>
          <a:noFill/>
        </p:spPr>
      </p:pic>
      <p:pic>
        <p:nvPicPr>
          <p:cNvPr id="23562" name="Picture 10" descr="http://sciencemagic.ru/wp-content/uploads/2012/03/clip_image001_thumb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12976"/>
            <a:ext cx="2627784" cy="211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Подібні риси виду </a:t>
            </a:r>
            <a:r>
              <a:rPr lang="en-US" sz="3200" dirty="0" smtClean="0"/>
              <a:t>Homo sapiens </a:t>
            </a:r>
            <a:r>
              <a:rPr lang="uk-UA" sz="3200" dirty="0" smtClean="0"/>
              <a:t>порівняно з вищими приматами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1028" name="Picture 4" descr="http://img-fotki.yandex.ru/get/4710/6535155.c/0_58cac_41ca65d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320480" cy="2880320"/>
          </a:xfrm>
          <a:prstGeom prst="rect">
            <a:avLst/>
          </a:prstGeom>
          <a:noFill/>
        </p:spPr>
      </p:pic>
      <p:pic>
        <p:nvPicPr>
          <p:cNvPr id="1030" name="Picture 6" descr="http://xroniki.files.wordpress.com/2011/12/d945ae84aa5b7ca5d5ce75d7e7a958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2878515" cy="2088232"/>
          </a:xfrm>
          <a:prstGeom prst="rect">
            <a:avLst/>
          </a:prstGeom>
          <a:noFill/>
        </p:spPr>
      </p:pic>
      <p:pic>
        <p:nvPicPr>
          <p:cNvPr id="1032" name="Picture 8" descr="http://antropogenez.ru/uploads/tx_antropedia/chim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80728"/>
            <a:ext cx="3527351" cy="2282943"/>
          </a:xfrm>
          <a:prstGeom prst="rect">
            <a:avLst/>
          </a:prstGeom>
          <a:noFill/>
        </p:spPr>
      </p:pic>
      <p:pic>
        <p:nvPicPr>
          <p:cNvPr id="10" name="Picture 8" descr="http://e-parta.ru/images/stories/9990/96/2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858698"/>
            <a:ext cx="5691489" cy="378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Подібні риси виду </a:t>
            </a:r>
            <a:r>
              <a:rPr lang="en-US" sz="3200" dirty="0" smtClean="0"/>
              <a:t>Homo sapiens </a:t>
            </a:r>
            <a:r>
              <a:rPr lang="uk-UA" sz="3200" dirty="0" smtClean="0"/>
              <a:t>порівняно з вищими приматами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76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err="1" smtClean="0"/>
              <a:t>Найподібніші</a:t>
            </a:r>
            <a:r>
              <a:rPr lang="uk-UA" sz="2800" dirty="0" smtClean="0"/>
              <a:t> до людини – горила і шимпанзе</a:t>
            </a:r>
            <a:endParaRPr lang="ru-RU" sz="2800" dirty="0"/>
          </a:p>
        </p:txBody>
      </p:sp>
      <p:pic>
        <p:nvPicPr>
          <p:cNvPr id="1026" name="Picture 2" descr="Горилла Амбам (6 фото + виде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589498" cy="5090171"/>
          </a:xfrm>
          <a:prstGeom prst="rect">
            <a:avLst/>
          </a:prstGeom>
          <a:noFill/>
        </p:spPr>
      </p:pic>
      <p:pic>
        <p:nvPicPr>
          <p:cNvPr id="1028" name="Picture 4" descr="http://pin.primate.wisc.edu/fs/sheets/images/96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980728"/>
            <a:ext cx="4896544" cy="5072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Відмінні риси виду </a:t>
            </a:r>
            <a:r>
              <a:rPr lang="en-US" sz="3200" dirty="0" smtClean="0"/>
              <a:t>Homo sapiens </a:t>
            </a:r>
            <a:r>
              <a:rPr lang="uk-UA" sz="3200" dirty="0" smtClean="0"/>
              <a:t>порівняно з вищими приматами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76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Свідомість і мислення, суспільна поведінка, мова, праця</a:t>
            </a:r>
            <a:endParaRPr lang="ru-RU" sz="2400" dirty="0"/>
          </a:p>
        </p:txBody>
      </p:sp>
      <p:pic>
        <p:nvPicPr>
          <p:cNvPr id="30722" name="Picture 2" descr="http://f4.foto.rambler.ru/preview/r/500x337/4318de51-cf24-ce30-12ff-62c5dddb71c7/_%D0%A7%D0%B5%D0%BB%D0%BE%D0%B2%D0%B5%D1%87%D0%B5%D1%81%D1%82%D0%B2%D0%BE_%D0%B0%D0%B2%D1%82%D0%BE%D1%80_camomila_%D0%A2%D0%B0%D0%BD%D1%8F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416824" cy="4998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Відмінні риси виду </a:t>
            </a:r>
            <a:r>
              <a:rPr lang="en-US" sz="3200" dirty="0" smtClean="0"/>
              <a:t>Homo sapiens </a:t>
            </a:r>
            <a:r>
              <a:rPr lang="uk-UA" sz="3200" dirty="0" smtClean="0"/>
              <a:t>порівняно з вищими приматами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2132856"/>
            <a:ext cx="3610744" cy="44644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Прямоходіння, </a:t>
            </a:r>
          </a:p>
          <a:p>
            <a:pPr algn="ctr">
              <a:buNone/>
            </a:pPr>
            <a:r>
              <a:rPr lang="uk-UA" sz="2800" dirty="0" smtClean="0"/>
              <a:t>розвинуті кисті рук (орган праці), </a:t>
            </a:r>
          </a:p>
          <a:p>
            <a:pPr algn="ctr">
              <a:buNone/>
            </a:pPr>
            <a:r>
              <a:rPr lang="uk-UA" sz="2800" dirty="0" smtClean="0"/>
              <a:t>відсутність волосяного покриву</a:t>
            </a:r>
            <a:endParaRPr lang="ru-RU" sz="2800" dirty="0"/>
          </a:p>
        </p:txBody>
      </p:sp>
      <p:pic>
        <p:nvPicPr>
          <p:cNvPr id="35842" name="Picture 2" descr="http://upload.wikimedia.org/wikipedia/commons/thumb/9/93/Human.svg/265px-Huma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4968552" cy="5943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Давні люди - палеоантропи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Неандертальці (1400 см</a:t>
            </a:r>
            <a:r>
              <a:rPr lang="uk-UA" sz="2400" baseline="30000" dirty="0" smtClean="0"/>
              <a:t>3</a:t>
            </a:r>
            <a:r>
              <a:rPr lang="uk-UA" sz="2400" dirty="0" smtClean="0"/>
              <a:t>) виготовляли зручні знаряддя, одяг, мали поховальні обряди </a:t>
            </a:r>
            <a:r>
              <a:rPr lang="uk-UA" sz="1000" dirty="0" smtClean="0"/>
              <a:t>Скелет неандертальця і сучасної людини</a:t>
            </a:r>
            <a:endParaRPr lang="ru-RU" sz="1000" dirty="0"/>
          </a:p>
        </p:txBody>
      </p:sp>
      <p:pic>
        <p:nvPicPr>
          <p:cNvPr id="15362" name="Picture 2" descr="http://www.bibliotekar.ru/nauka/41.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08720"/>
            <a:ext cx="4970734" cy="4824536"/>
          </a:xfrm>
          <a:prstGeom prst="rect">
            <a:avLst/>
          </a:prstGeom>
          <a:noFill/>
        </p:spPr>
      </p:pic>
      <p:pic>
        <p:nvPicPr>
          <p:cNvPr id="15364" name="Picture 4" descr="http://newsimg.bbc.co.uk/media/images/42257000/jpg/_42257066_mockup250_b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2459809" cy="3029322"/>
          </a:xfrm>
          <a:prstGeom prst="rect">
            <a:avLst/>
          </a:prstGeom>
          <a:noFill/>
        </p:spPr>
      </p:pic>
      <p:pic>
        <p:nvPicPr>
          <p:cNvPr id="15366" name="Picture 6" descr="http://www.planet-wissen.de/politik_geschichte/urzeit/neandertaler/img/intro_neander_rekonst_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772816"/>
            <a:ext cx="2448272" cy="3013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Відмінні риси виду </a:t>
            </a:r>
            <a:r>
              <a:rPr lang="en-US" sz="3200" dirty="0" smtClean="0"/>
              <a:t>Homo sapiens </a:t>
            </a:r>
            <a:r>
              <a:rPr lang="uk-UA" sz="3200" dirty="0" smtClean="0"/>
              <a:t>порівняно з вищими приматами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021288"/>
            <a:ext cx="8229600" cy="576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Ноги довші за руки, </a:t>
            </a:r>
            <a:r>
              <a:rPr lang="en-US" sz="2000" dirty="0" smtClean="0"/>
              <a:t>S</a:t>
            </a:r>
            <a:r>
              <a:rPr lang="uk-UA" sz="2000" dirty="0" err="1" smtClean="0"/>
              <a:t>-подібний</a:t>
            </a:r>
            <a:r>
              <a:rPr lang="uk-UA" sz="2000" dirty="0" smtClean="0"/>
              <a:t> хребет, широкий таз, сплощена грудна клітка, склеписта стопа з короткими пальцями</a:t>
            </a:r>
            <a:endParaRPr lang="ru-RU" sz="2000" dirty="0"/>
          </a:p>
        </p:txBody>
      </p:sp>
      <p:pic>
        <p:nvPicPr>
          <p:cNvPr id="34820" name="Picture 4" descr="http://www.deviantart.com/download/303978997/human_skeleton_study_by_meletis-d50zb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51" y="985461"/>
            <a:ext cx="7630650" cy="5035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Відмінні риси виду </a:t>
            </a:r>
            <a:r>
              <a:rPr lang="en-US" sz="3200" dirty="0" smtClean="0"/>
              <a:t>Homo sapiens </a:t>
            </a:r>
            <a:r>
              <a:rPr lang="uk-UA" sz="3200" dirty="0" smtClean="0"/>
              <a:t>порівняно з вищими приматами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76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Скелет людини і шимпанзе</a:t>
            </a:r>
            <a:endParaRPr lang="ru-RU" sz="2800" dirty="0"/>
          </a:p>
        </p:txBody>
      </p:sp>
      <p:pic>
        <p:nvPicPr>
          <p:cNvPr id="2050" name="Picture 2" descr="http://img.zharko.ru/skeletos/part1/anatom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460107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Відмінні риси виду </a:t>
            </a:r>
            <a:r>
              <a:rPr lang="en-US" sz="3200" dirty="0" smtClean="0"/>
              <a:t>Homo sapiens </a:t>
            </a:r>
            <a:r>
              <a:rPr lang="uk-UA" sz="3200" dirty="0" smtClean="0"/>
              <a:t>порівняно з вищими приматами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080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Дуже великий мозок з розвиненими ділянками, що </a:t>
            </a:r>
            <a:r>
              <a:rPr lang="uk-UA" sz="2000" dirty="0" err="1" smtClean="0"/>
              <a:t>пов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язані</a:t>
            </a:r>
            <a:r>
              <a:rPr lang="uk-UA" sz="2000" dirty="0" smtClean="0"/>
              <a:t> з мовою, збільшена мозкова частина черепа порівняно з </a:t>
            </a:r>
            <a:r>
              <a:rPr lang="uk-UA" sz="2000" dirty="0" smtClean="0"/>
              <a:t>лицьовою. </a:t>
            </a:r>
          </a:p>
          <a:p>
            <a:pPr algn="ctr">
              <a:buNone/>
            </a:pPr>
            <a:r>
              <a:rPr lang="uk-UA" sz="1000" dirty="0" smtClean="0"/>
              <a:t>Череп і мозок шимпанзе і людини</a:t>
            </a:r>
            <a:endParaRPr lang="ru-RU" sz="1000" dirty="0"/>
          </a:p>
        </p:txBody>
      </p:sp>
      <p:pic>
        <p:nvPicPr>
          <p:cNvPr id="3074" name="Picture 2" descr="Череп и мозг челове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781" y="1916832"/>
            <a:ext cx="4859219" cy="3312368"/>
          </a:xfrm>
          <a:prstGeom prst="rect">
            <a:avLst/>
          </a:prstGeom>
          <a:noFill/>
        </p:spPr>
      </p:pic>
      <p:pic>
        <p:nvPicPr>
          <p:cNvPr id="3076" name="Picture 4" descr="Череп и мозг шимпанзе (здесь и ниже фото авторов работы)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3"/>
            <a:ext cx="4788965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Відмінні риси виду </a:t>
            </a:r>
            <a:r>
              <a:rPr lang="en-US" sz="3200" dirty="0" smtClean="0"/>
              <a:t>Homo sapiens </a:t>
            </a:r>
            <a:r>
              <a:rPr lang="uk-UA" sz="3200" dirty="0" smtClean="0"/>
              <a:t>порівняно з вищими приматами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76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Подовження періоду дитинства (1</a:t>
            </a:r>
            <a:r>
              <a:rPr lang="en-US" sz="2400" dirty="0" smtClean="0"/>
              <a:t>/</a:t>
            </a:r>
            <a:r>
              <a:rPr lang="uk-UA" sz="2400" dirty="0" smtClean="0"/>
              <a:t>5 проти 1</a:t>
            </a:r>
            <a:r>
              <a:rPr lang="en-US" sz="2400" dirty="0" smtClean="0"/>
              <a:t>/</a:t>
            </a:r>
            <a:r>
              <a:rPr lang="uk-UA" sz="2400" dirty="0" smtClean="0"/>
              <a:t>6 – 1</a:t>
            </a:r>
            <a:r>
              <a:rPr lang="en-US" sz="2400" dirty="0" smtClean="0"/>
              <a:t>/</a:t>
            </a:r>
            <a:r>
              <a:rPr lang="uk-UA" sz="2400" dirty="0" smtClean="0"/>
              <a:t>13)</a:t>
            </a:r>
            <a:endParaRPr lang="ru-RU" sz="2400" dirty="0"/>
          </a:p>
        </p:txBody>
      </p:sp>
      <p:pic>
        <p:nvPicPr>
          <p:cNvPr id="1026" name="Picture 2" descr="http://mp40.net/wp-content/uploads/o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3342251" cy="2506688"/>
          </a:xfrm>
          <a:prstGeom prst="rect">
            <a:avLst/>
          </a:prstGeom>
          <a:noFill/>
        </p:spPr>
      </p:pic>
      <p:pic>
        <p:nvPicPr>
          <p:cNvPr id="1028" name="Picture 4" descr="http://2.bp.blogspot.com/-DAJF0KQsdKg/Ti2pX-NPqBI/AAAAAAAAdP0/KPQMmAVCID4/s1600/gorilla-family-rwand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645024"/>
            <a:ext cx="3669540" cy="2448272"/>
          </a:xfrm>
          <a:prstGeom prst="rect">
            <a:avLst/>
          </a:prstGeom>
          <a:noFill/>
        </p:spPr>
      </p:pic>
      <p:pic>
        <p:nvPicPr>
          <p:cNvPr id="1030" name="Picture 6" descr="http://i010.radikal.ru/0912/ef/6ac6e9e37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052736"/>
            <a:ext cx="3713457" cy="2520280"/>
          </a:xfrm>
          <a:prstGeom prst="rect">
            <a:avLst/>
          </a:prstGeom>
          <a:noFill/>
        </p:spPr>
      </p:pic>
      <p:pic>
        <p:nvPicPr>
          <p:cNvPr id="1032" name="Picture 8" descr="Ребенок в доме: советы для молодого отц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45024"/>
            <a:ext cx="3384376" cy="248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Відмінні риси виду </a:t>
            </a:r>
            <a:r>
              <a:rPr lang="en-US" sz="3200" dirty="0" smtClean="0"/>
              <a:t>Homo sapiens </a:t>
            </a:r>
            <a:r>
              <a:rPr lang="uk-UA" sz="3200" dirty="0" smtClean="0"/>
              <a:t>порівняно з вищими приматами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76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Статевий диморфізм людей більш виражений: зріст, ширина плечей, частка скелетної мускулатури і підшкірної клітковини, </a:t>
            </a:r>
            <a:r>
              <a:rPr lang="uk-UA" sz="2000" dirty="0" err="1" smtClean="0"/>
              <a:t>оволосіння</a:t>
            </a:r>
            <a:endParaRPr lang="ru-RU" sz="2000" dirty="0"/>
          </a:p>
        </p:txBody>
      </p:sp>
      <p:pic>
        <p:nvPicPr>
          <p:cNvPr id="38914" name="Picture 2" descr="http://teeninfo.ru/userfiles/pages/Webmaster/Words/D/manw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898390" cy="4775932"/>
          </a:xfrm>
          <a:prstGeom prst="rect">
            <a:avLst/>
          </a:prstGeom>
          <a:noFill/>
        </p:spPr>
      </p:pic>
      <p:pic>
        <p:nvPicPr>
          <p:cNvPr id="38916" name="Picture 4" descr="http://img1.liveinternet.ru/images/attach/c/2/72/779/72779394_Adam_i_E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4139952" cy="4803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Відмінні риси виду </a:t>
            </a:r>
            <a:r>
              <a:rPr lang="en-US" sz="3200" dirty="0" smtClean="0"/>
              <a:t>Homo sapiens </a:t>
            </a:r>
            <a:r>
              <a:rPr lang="uk-UA" sz="3200" dirty="0" smtClean="0"/>
              <a:t>порівняно з вищими приматами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76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Ідеальні обличчя чоловіка і жінки. </a:t>
            </a:r>
            <a:r>
              <a:rPr lang="uk-UA" sz="2400" dirty="0" err="1" smtClean="0"/>
              <a:t>Комп</a:t>
            </a:r>
            <a:r>
              <a:rPr lang="en-US" sz="2400" dirty="0" smtClean="0"/>
              <a:t>’</a:t>
            </a:r>
            <a:r>
              <a:rPr lang="uk-UA" sz="2400" dirty="0" err="1" smtClean="0"/>
              <a:t>ютерна</a:t>
            </a:r>
            <a:r>
              <a:rPr lang="uk-UA" sz="2400" dirty="0" smtClean="0"/>
              <a:t> графіка</a:t>
            </a:r>
            <a:endParaRPr lang="ru-RU" sz="2400" dirty="0"/>
          </a:p>
        </p:txBody>
      </p:sp>
      <p:pic>
        <p:nvPicPr>
          <p:cNvPr id="37890" name="Picture 2" descr="http://gizmod.ru/uploads/posts/2000/476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56084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Сучасні люди - неоантропи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Етапи реконструкції зовнішнього вигляду кроманьйонця за черепом</a:t>
            </a:r>
            <a:endParaRPr lang="ru-RU" sz="2400" dirty="0"/>
          </a:p>
        </p:txBody>
      </p:sp>
      <p:pic>
        <p:nvPicPr>
          <p:cNvPr id="6146" name="Picture 2" descr="http://savelev.ru/files/pictures/file20at1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632848" cy="5168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Сучасні люди - неоантропи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Реконструкція кроманьйонця, який жив 25 000 років тому</a:t>
            </a:r>
          </a:p>
          <a:p>
            <a:pPr algn="ctr">
              <a:buNone/>
            </a:pPr>
            <a:r>
              <a:rPr lang="uk-UA" sz="1000" dirty="0" smtClean="0"/>
              <a:t> на території сучасного Алжиру</a:t>
            </a:r>
            <a:endParaRPr lang="ru-RU" sz="1000" dirty="0"/>
          </a:p>
        </p:txBody>
      </p:sp>
      <p:pic>
        <p:nvPicPr>
          <p:cNvPr id="5122" name="Picture 2" descr="http://i243.photobucket.com/albums/ff277/aiwn/Afal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3438612" cy="5184576"/>
          </a:xfrm>
          <a:prstGeom prst="rect">
            <a:avLst/>
          </a:prstGeom>
          <a:noFill/>
        </p:spPr>
      </p:pic>
      <p:pic>
        <p:nvPicPr>
          <p:cNvPr id="5124" name="Picture 4" descr="http://i243.photobucket.com/albums/ff277/aiwn/Afalou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343321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Сучасні люди - неоантропи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Реконструкція кроманьйонця, який жив 14 000 років тому </a:t>
            </a:r>
          </a:p>
          <a:p>
            <a:pPr algn="ctr">
              <a:buNone/>
            </a:pPr>
            <a:r>
              <a:rPr lang="uk-UA" sz="1000" dirty="0" smtClean="0"/>
              <a:t>на </a:t>
            </a:r>
            <a:r>
              <a:rPr lang="uk-UA" sz="1000" dirty="0" err="1" smtClean="0"/>
              <a:t>о.Сицилія</a:t>
            </a:r>
            <a:endParaRPr lang="ru-RU" sz="1000" dirty="0"/>
          </a:p>
        </p:txBody>
      </p:sp>
      <p:pic>
        <p:nvPicPr>
          <p:cNvPr id="21506" name="Picture 2" descr="http://i243.photobucket.com/albums/ff277/aiwn/Sicilianlady_1400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7200797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Сучасні люди - неоантропи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Реконструкція кроманьйонця, який жив 10 000 років тому </a:t>
            </a:r>
          </a:p>
          <a:p>
            <a:pPr algn="ctr">
              <a:buNone/>
            </a:pPr>
            <a:r>
              <a:rPr lang="uk-UA" sz="1000" dirty="0" smtClean="0"/>
              <a:t>на о. Велика Британія</a:t>
            </a:r>
            <a:endParaRPr lang="ru-RU" sz="1000" dirty="0"/>
          </a:p>
        </p:txBody>
      </p:sp>
      <p:pic>
        <p:nvPicPr>
          <p:cNvPr id="22530" name="Picture 2" descr="http://i243.photobucket.com/albums/ff277/aiwn/cheddar-man-sk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082343" cy="5184576"/>
          </a:xfrm>
          <a:prstGeom prst="rect">
            <a:avLst/>
          </a:prstGeom>
          <a:noFill/>
        </p:spPr>
      </p:pic>
      <p:pic>
        <p:nvPicPr>
          <p:cNvPr id="22532" name="Picture 4" descr="http://i243.photobucket.com/albums/ff277/aiwn/Cheddarma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405639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Сучасні люди - неоантропи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800" dirty="0" smtClean="0"/>
              <a:t>Будували житла, шили одяг, робили малюнки на камені і візерунки на речах</a:t>
            </a:r>
            <a:endParaRPr lang="ru-RU" sz="1800" dirty="0"/>
          </a:p>
        </p:txBody>
      </p:sp>
      <p:pic>
        <p:nvPicPr>
          <p:cNvPr id="4098" name="Picture 2" descr="http://www.nadiya-club.narod.ru/Uchebnik_istoriya/proishojdenie_cheloveka/Kroman.files/IMAG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560840" cy="5203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Сучасні люди - неоантропи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10 – 15 тис. років тому вони почали займатися землеробством. </a:t>
            </a:r>
            <a:r>
              <a:rPr lang="uk-UA" sz="1000" dirty="0" smtClean="0"/>
              <a:t>Райони древнього землеробства</a:t>
            </a:r>
            <a:endParaRPr lang="ru-RU" sz="1000" dirty="0"/>
          </a:p>
        </p:txBody>
      </p:sp>
      <p:pic>
        <p:nvPicPr>
          <p:cNvPr id="3074" name="Picture 2" descr="http://lah.ru/text/sklyarov/zerno/ri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510736" cy="4048511"/>
          </a:xfrm>
          <a:prstGeom prst="rect">
            <a:avLst/>
          </a:prstGeom>
          <a:noFill/>
        </p:spPr>
      </p:pic>
      <p:pic>
        <p:nvPicPr>
          <p:cNvPr id="3076" name="Picture 4" descr="http://t0.gstatic.com/images?q=tbn:ANd9GcSC00C7sKc8u4THfIfK9iukXHWmXEyZAJ5T4Iwf5DgJ3ADq_FAVSW2prUFs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1" y="2996952"/>
            <a:ext cx="4470655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Сучасні люди - неоантропи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Було одомашнено диких тварин</a:t>
            </a:r>
            <a:endParaRPr lang="ru-RU" sz="2800" dirty="0"/>
          </a:p>
        </p:txBody>
      </p:sp>
      <p:pic>
        <p:nvPicPr>
          <p:cNvPr id="1026" name="Picture 2" descr="http://900igr.net/datai/biologija/Metody-selektsii-zhivotnykh/0002-001-Metody-selektsii-zhivotnyk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3759361" cy="2470922"/>
          </a:xfrm>
          <a:prstGeom prst="rect">
            <a:avLst/>
          </a:prstGeom>
          <a:noFill/>
        </p:spPr>
      </p:pic>
      <p:pic>
        <p:nvPicPr>
          <p:cNvPr id="1028" name="Picture 4" descr="http://great-egypt.ru/wp-content/uploads/2012/01/pl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01008"/>
            <a:ext cx="4081135" cy="2664296"/>
          </a:xfrm>
          <a:prstGeom prst="rect">
            <a:avLst/>
          </a:prstGeom>
          <a:noFill/>
        </p:spPr>
      </p:pic>
      <p:pic>
        <p:nvPicPr>
          <p:cNvPr id="1030" name="Picture 6" descr="http://rusich.moy.su/_pu/8/s59776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836712"/>
            <a:ext cx="3464302" cy="2520280"/>
          </a:xfrm>
          <a:prstGeom prst="rect">
            <a:avLst/>
          </a:prstGeom>
          <a:noFill/>
        </p:spPr>
      </p:pic>
      <p:pic>
        <p:nvPicPr>
          <p:cNvPr id="1032" name="Picture 8" descr="http://bio.1september.ru/2004/02/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1906" y="3501008"/>
            <a:ext cx="3073512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484</Words>
  <Application>Microsoft Office PowerPoint</Application>
  <PresentationFormat>Экран (4:3)</PresentationFormat>
  <Paragraphs>56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Людина розумна –  біологічний вид</vt:lpstr>
      <vt:lpstr>Давні люди - палеоантропи</vt:lpstr>
      <vt:lpstr>Сучасні люди - неоантропи</vt:lpstr>
      <vt:lpstr>Сучасні люди - неоантропи</vt:lpstr>
      <vt:lpstr>Сучасні люди - неоантропи</vt:lpstr>
      <vt:lpstr>Сучасні люди - неоантропи</vt:lpstr>
      <vt:lpstr>Сучасні люди - неоантропи</vt:lpstr>
      <vt:lpstr>Сучасні люди - неоантропи</vt:lpstr>
      <vt:lpstr>Сучасні люди - неоантропи</vt:lpstr>
      <vt:lpstr>Сучасні люди - неоантропи</vt:lpstr>
      <vt:lpstr>Сучасні люди - неоантропи</vt:lpstr>
      <vt:lpstr>Сучасні люди - неоантропи</vt:lpstr>
      <vt:lpstr>Сучасні люди - неоантропи</vt:lpstr>
      <vt:lpstr>Сучасні люди - неоантропи</vt:lpstr>
      <vt:lpstr>Подібні риси виду Homo sapiens порівняно з вищими приматами</vt:lpstr>
      <vt:lpstr>Подібні риси виду Homo sapiens порівняно з вищими приматами</vt:lpstr>
      <vt:lpstr>Подібні риси виду Homo sapiens порівняно з вищими приматами</vt:lpstr>
      <vt:lpstr>Відмінні риси виду Homo sapiens порівняно з вищими приматами</vt:lpstr>
      <vt:lpstr>Відмінні риси виду Homo sapiens порівняно з вищими приматами</vt:lpstr>
      <vt:lpstr>Відмінні риси виду Homo sapiens порівняно з вищими приматами</vt:lpstr>
      <vt:lpstr>Відмінні риси виду Homo sapiens порівняно з вищими приматами</vt:lpstr>
      <vt:lpstr>Відмінні риси виду Homo sapiens порівняно з вищими приматами</vt:lpstr>
      <vt:lpstr>Відмінні риси виду Homo sapiens порівняно з вищими приматами</vt:lpstr>
      <vt:lpstr>Відмінні риси виду Homo sapiens порівняно з вищими приматами</vt:lpstr>
      <vt:lpstr>Відмінні риси виду Homo sapiens порівняно з вищими приматами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Людина розумна –  біологічний вид</dc:title>
  <dc:creator>User</dc:creator>
  <cp:lastModifiedBy>User</cp:lastModifiedBy>
  <cp:revision>36</cp:revision>
  <dcterms:created xsi:type="dcterms:W3CDTF">2012-09-08T15:13:51Z</dcterms:created>
  <dcterms:modified xsi:type="dcterms:W3CDTF">2012-09-10T19:34:12Z</dcterms:modified>
</cp:coreProperties>
</file>